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notesMasterIdLst>
    <p:notesMasterId r:id="rId30"/>
  </p:notesMasterIdLst>
  <p:sldSz cx="14630400" cy="8229600"/>
  <p:notesSz cx="8229600" cy="14630400"/>
  <p:embeddedFontLst>
    <p:embeddedFont>
      <p:font typeface="Roboto Medium"/>
      <p:regular r:id="rId35"/>
    </p:embeddedFont>
    <p:embeddedFont>
      <p:font typeface="Roboto Medium"/>
      <p:regular r:id="rId36"/>
    </p:embeddedFont>
    <p:embeddedFont>
      <p:font typeface="Roboto Medium"/>
      <p:regular r:id="rId37"/>
    </p:embeddedFont>
    <p:embeddedFont>
      <p:font typeface="Roboto Medium"/>
      <p:regular r:id="rId38"/>
    </p:embeddedFont>
    <p:embeddedFont>
      <p:font typeface="Roboto"/>
      <p:regular r:id="rId39"/>
    </p:embeddedFont>
    <p:embeddedFont>
      <p:font typeface="Roboto"/>
      <p:regular r:id="rId40"/>
    </p:embeddedFont>
    <p:embeddedFont>
      <p:font typeface="Roboto"/>
      <p:regular r:id="rId41"/>
    </p:embeddedFont>
    <p:embeddedFont>
      <p:font typeface="Roboto"/>
      <p:regular r:id="rId4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33" Type="http://schemas.openxmlformats.org/officeDocument/2006/relationships/theme" Target="theme/theme1.xml"/><Relationship Id="rId34" Type="http://schemas.openxmlformats.org/officeDocument/2006/relationships/tableStyles" Target="tableStyles.xml"/><Relationship Id="rId35" Type="http://schemas.openxmlformats.org/officeDocument/2006/relationships/font" Target="fonts/font1.fntdata"/><Relationship Id="rId36" Type="http://schemas.openxmlformats.org/officeDocument/2006/relationships/font" Target="fonts/font2.fntdata"/><Relationship Id="rId37" Type="http://schemas.openxmlformats.org/officeDocument/2006/relationships/font" Target="fonts/font3.fntdata"/><Relationship Id="rId38" Type="http://schemas.openxmlformats.org/officeDocument/2006/relationships/font" Target="fonts/font4.fntdata"/><Relationship Id="rId39" Type="http://schemas.openxmlformats.org/officeDocument/2006/relationships/font" Target="fonts/font5.fntdata"/><Relationship Id="rId40" Type="http://schemas.openxmlformats.org/officeDocument/2006/relationships/font" Target="fonts/font6.fntdata"/><Relationship Id="rId41" Type="http://schemas.openxmlformats.org/officeDocument/2006/relationships/font" Target="fonts/font7.fntdata"/><Relationship Id="rId42"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016-1.png>
</file>

<file path=ppt/media/image-1016-2.png>
</file>

<file path=ppt/media/image-1017-1.png>
</file>

<file path=ppt/media/image-1017-2.png>
</file>

<file path=ppt/media/image-1018-1.png>
</file>

<file path=ppt/media/image-1018-2.png>
</file>

<file path=ppt/media/image-1019-1.png>
</file>

<file path=ppt/media/image-1019-2.png>
</file>

<file path=ppt/media/image-1020-1.png>
</file>

<file path=ppt/media/image-1020-2.png>
</file>

<file path=ppt/media/image-1021-1.png>
</file>

<file path=ppt/media/image-1021-2.png>
</file>

<file path=ppt/media/image-1022-1.png>
</file>

<file path=ppt/media/image-1022-2.png>
</file>

<file path=ppt/media/image-1023-1.png>
</file>

<file path=ppt/media/image-1023-2.png>
</file>

<file path=ppt/media/image-1024-1.png>
</file>

<file path=ppt/media/image-1024-2.png>
</file>

<file path=ppt/media/image-1025-1.png>
</file>

<file path=ppt/media/image-1025-2.png>
</file>

<file path=ppt/media/image-1026-1.png>
</file>

<file path=ppt/media/image-1026-2.png>
</file>

<file path=ppt/media/image-1027-1.png>
</file>

<file path=ppt/media/image-1027-2.png>
</file>

<file path=ppt/media/image-1028-1.png>
</file>

<file path=ppt/media/image-1028-2.png>
</file>

<file path=ppt/media/image-1029-1.png>
</file>

<file path=ppt/media/image-1029-2.png>
</file>

<file path=ppt/media/image-11-1.png>
</file>

<file path=ppt/media/image-12-1.png>
</file>

<file path=ppt/media/image-13-1.png>
</file>

<file path=ppt/media/image-14-1.png>
</file>

<file path=ppt/media/image-15-1.png>
</file>

<file path=ppt/media/image-16-1.png>
</file>

<file path=ppt/media/image-16-2.png>
</file>

<file path=ppt/media/image-17-1.png>
</file>

<file path=ppt/media/image-18-1.png>
</file>

<file path=ppt/media/image-19-1.png>
</file>

<file path=ppt/media/image-2-1.png>
</file>

<file path=ppt/media/image-20-1.png>
</file>

<file path=ppt/media/image-21-1.png>
</file>

<file path=ppt/media/image-22-1.png>
</file>

<file path=ppt/media/image-23-1.png>
</file>

<file path=ppt/media/image-24-1.png>
</file>

<file path=ppt/media/image-25-1.png>
</file>

<file path=ppt/media/image-26-1.png>
</file>

<file path=ppt/media/image-27-1.png>
</file>

<file path=ppt/media/image-28-1.png>
</file>

<file path=ppt/media/image-3-1.png>
</file>

<file path=ppt/media/image-4-1.png>
</file>

<file path=ppt/media/image-4-2.png>
</file>

<file path=ppt/media/image-4-3.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6-1.png"/><Relationship Id="rId2" Type="http://schemas.openxmlformats.org/officeDocument/2006/relationships/image" Target="../media/image-1016-2.png"/><Relationship Id="rId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7-1.png"/><Relationship Id="rId2" Type="http://schemas.openxmlformats.org/officeDocument/2006/relationships/image" Target="../media/image-1017-2.png"/><Relationship Id="rId4"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8-1.png"/><Relationship Id="rId2" Type="http://schemas.openxmlformats.org/officeDocument/2006/relationships/image" Target="../media/image-1018-2.png"/><Relationship Id="rId4"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9-1.png"/><Relationship Id="rId2" Type="http://schemas.openxmlformats.org/officeDocument/2006/relationships/image" Target="../media/image-1019-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0-1.png"/><Relationship Id="rId2" Type="http://schemas.openxmlformats.org/officeDocument/2006/relationships/image" Target="../media/image-1020-2.png"/><Relationship Id="rId4"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1-1.png"/><Relationship Id="rId2" Type="http://schemas.openxmlformats.org/officeDocument/2006/relationships/image" Target="../media/image-1021-2.png"/><Relationship Id="rId4"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2-1.png"/><Relationship Id="rId2" Type="http://schemas.openxmlformats.org/officeDocument/2006/relationships/image" Target="../media/image-1022-2.png"/><Relationship Id="rId4"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3-1.png"/><Relationship Id="rId2" Type="http://schemas.openxmlformats.org/officeDocument/2006/relationships/image" Target="../media/image-1023-2.png"/><Relationship Id="rId4"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4-1.png"/><Relationship Id="rId2" Type="http://schemas.openxmlformats.org/officeDocument/2006/relationships/image" Target="../media/image-1024-2.png"/><Relationship Id="rId4"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5-1.png"/><Relationship Id="rId2" Type="http://schemas.openxmlformats.org/officeDocument/2006/relationships/image" Target="../media/image-1025-2.png"/><Relationship Id="rId4"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6-1.png"/><Relationship Id="rId2" Type="http://schemas.openxmlformats.org/officeDocument/2006/relationships/image" Target="../media/image-1026-2.png"/><Relationship Id="rId4"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7-1.png"/><Relationship Id="rId2" Type="http://schemas.openxmlformats.org/officeDocument/2006/relationships/image" Target="../media/image-1027-2.png"/><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8-1.png"/><Relationship Id="rId2" Type="http://schemas.openxmlformats.org/officeDocument/2006/relationships/image" Target="../media/image-1028-2.png"/><Relationship Id="rId4"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9-1.png"/><Relationship Id="rId2" Type="http://schemas.openxmlformats.org/officeDocument/2006/relationships/image" Target="../media/image-1029-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slideLayout" Target="../slideLayouts/slideLayout17.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8.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slideLayout" Target="../slideLayouts/slideLayout19.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20.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2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2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slideLayout" Target="../slideLayouts/slideLayout24.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25.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slideLayout" Target="../slideLayouts/slideLayout26.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slideLayout" Target="../slideLayouts/slideLayout27.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27-1.png"/><Relationship Id="rId2" Type="http://schemas.openxmlformats.org/officeDocument/2006/relationships/slideLayout" Target="../slideLayouts/slideLayout28.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image-28-1.png"/><Relationship Id="rId2" Type="http://schemas.openxmlformats.org/officeDocument/2006/relationships/slideLayout" Target="../slideLayouts/slideLayout29.xml"/><Relationship Id="rId3"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Welcome to BookMyMandap: Your Dream Venue Awaits</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Discover the hassle-free way to find and book Mandaps, designed to connect users and providers effortlessly. Our platform creates seamless event experiences by simplifying the entire venue booking journey.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60690" y="597694"/>
            <a:ext cx="5434132" cy="679252"/>
          </a:xfrm>
          <a:prstGeom prst="rect">
            <a:avLst/>
          </a:prstGeom>
          <a:noFill/>
          <a:ln/>
        </p:spPr>
        <p:txBody>
          <a:bodyPr wrap="none" lIns="0" tIns="0" rIns="0" bIns="0" rtlCol="0" anchor="t"/>
          <a:lstStyle/>
          <a:p>
            <a:pPr algn="l" indent="0" marL="0">
              <a:lnSpc>
                <a:spcPts val="5300"/>
              </a:lnSpc>
              <a:buNone/>
            </a:pPr>
            <a:r>
              <a:rPr lang="en-US" sz="4250" dirty="0">
                <a:solidFill>
                  <a:srgbClr val="FFFFFF"/>
                </a:solidFill>
                <a:latin typeface="Roboto Medium" pitchFamily="34" charset="0"/>
                <a:ea typeface="Roboto Medium" pitchFamily="34" charset="-122"/>
                <a:cs typeface="Roboto Medium" pitchFamily="34" charset="-120"/>
              </a:rPr>
              <a:t>Booking Calendar</a:t>
            </a:r>
            <a:endParaRPr lang="en-US" sz="4250" dirty="0"/>
          </a:p>
        </p:txBody>
      </p:sp>
      <p:pic>
        <p:nvPicPr>
          <p:cNvPr id="3" name="Image 0" descr="preencoded.png">    </p:cNvPr>
          <p:cNvPicPr>
            <a:picLocks noChangeAspect="1"/>
          </p:cNvPicPr>
          <p:nvPr/>
        </p:nvPicPr>
        <p:blipFill>
          <a:blip r:embed="rId1"/>
          <a:stretch>
            <a:fillRect/>
          </a:stretch>
        </p:blipFill>
        <p:spPr>
          <a:xfrm>
            <a:off x="929997" y="1711642"/>
            <a:ext cx="12770287" cy="604539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1403" y="590312"/>
            <a:ext cx="5367457" cy="670917"/>
          </a:xfrm>
          <a:prstGeom prst="rect">
            <a:avLst/>
          </a:prstGeom>
          <a:noFill/>
          <a:ln/>
        </p:spPr>
        <p:txBody>
          <a:bodyPr wrap="none" lIns="0" tIns="0" rIns="0" bIns="0" rtlCol="0" anchor="t"/>
          <a:lstStyle/>
          <a:p>
            <a:pPr algn="l" indent="0" marL="0">
              <a:lnSpc>
                <a:spcPts val="5250"/>
              </a:lnSpc>
              <a:buNone/>
            </a:pPr>
            <a:r>
              <a:rPr lang="en-US" sz="4200" dirty="0">
                <a:solidFill>
                  <a:srgbClr val="FFFFFF"/>
                </a:solidFill>
                <a:latin typeface="Roboto Medium" pitchFamily="34" charset="0"/>
                <a:ea typeface="Roboto Medium" pitchFamily="34" charset="-122"/>
                <a:cs typeface="Roboto Medium" pitchFamily="34" charset="-120"/>
              </a:rPr>
              <a:t>Provider's Bookings</a:t>
            </a:r>
            <a:endParaRPr lang="en-US" sz="4200" dirty="0"/>
          </a:p>
        </p:txBody>
      </p:sp>
      <p:pic>
        <p:nvPicPr>
          <p:cNvPr id="3" name="Image 0" descr="preencoded.png">    </p:cNvPr>
          <p:cNvPicPr>
            <a:picLocks noChangeAspect="1"/>
          </p:cNvPicPr>
          <p:nvPr/>
        </p:nvPicPr>
        <p:blipFill>
          <a:blip r:embed="rId1"/>
          <a:stretch>
            <a:fillRect/>
          </a:stretch>
        </p:blipFill>
        <p:spPr>
          <a:xfrm>
            <a:off x="1008340" y="1690568"/>
            <a:ext cx="12613600" cy="60786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25110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Payment History</a:t>
            </a:r>
            <a:endParaRPr lang="en-US" sz="4450" dirty="0"/>
          </a:p>
        </p:txBody>
      </p:sp>
      <p:pic>
        <p:nvPicPr>
          <p:cNvPr id="3" name="Image 0" descr="preencoded.png">    </p:cNvPr>
          <p:cNvPicPr>
            <a:picLocks noChangeAspect="1"/>
          </p:cNvPicPr>
          <p:nvPr/>
        </p:nvPicPr>
        <p:blipFill>
          <a:blip r:embed="rId1"/>
          <a:stretch>
            <a:fillRect/>
          </a:stretch>
        </p:blipFill>
        <p:spPr>
          <a:xfrm>
            <a:off x="793790" y="2413516"/>
            <a:ext cx="13042821" cy="45649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285756"/>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Manage Your Mandap</a:t>
            </a:r>
            <a:endParaRPr lang="en-US" sz="4450" dirty="0"/>
          </a:p>
        </p:txBody>
      </p:sp>
      <p:pic>
        <p:nvPicPr>
          <p:cNvPr id="3" name="Image 0" descr="preencoded.png">    </p:cNvPr>
          <p:cNvPicPr>
            <a:picLocks noChangeAspect="1"/>
          </p:cNvPicPr>
          <p:nvPr/>
        </p:nvPicPr>
        <p:blipFill>
          <a:blip r:embed="rId1"/>
          <a:stretch>
            <a:fillRect/>
          </a:stretch>
        </p:blipFill>
        <p:spPr>
          <a:xfrm>
            <a:off x="793790" y="2448163"/>
            <a:ext cx="13042821" cy="44955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479465" y="377904"/>
            <a:ext cx="3425190" cy="428149"/>
          </a:xfrm>
          <a:prstGeom prst="rect">
            <a:avLst/>
          </a:prstGeom>
          <a:noFill/>
          <a:ln/>
        </p:spPr>
        <p:txBody>
          <a:bodyPr wrap="none" lIns="0" tIns="0" rIns="0" bIns="0" rtlCol="0" anchor="t"/>
          <a:lstStyle/>
          <a:p>
            <a:pPr algn="l" indent="0" marL="0">
              <a:lnSpc>
                <a:spcPts val="3350"/>
              </a:lnSpc>
              <a:buNone/>
            </a:pPr>
            <a:r>
              <a:rPr lang="en-US" sz="2650" dirty="0">
                <a:solidFill>
                  <a:srgbClr val="FFFFFF"/>
                </a:solidFill>
                <a:latin typeface="Roboto Medium" pitchFamily="34" charset="0"/>
                <a:ea typeface="Roboto Medium" pitchFamily="34" charset="-122"/>
                <a:cs typeface="Roboto Medium" pitchFamily="34" charset="-120"/>
              </a:rPr>
              <a:t>Add New Mandap</a:t>
            </a:r>
            <a:endParaRPr lang="en-US" sz="2650" dirty="0"/>
          </a:p>
        </p:txBody>
      </p:sp>
      <p:pic>
        <p:nvPicPr>
          <p:cNvPr id="3" name="Image 0" descr="preencoded.png">    </p:cNvPr>
          <p:cNvPicPr>
            <a:picLocks noChangeAspect="1"/>
          </p:cNvPicPr>
          <p:nvPr/>
        </p:nvPicPr>
        <p:blipFill>
          <a:blip r:embed="rId1"/>
          <a:stretch>
            <a:fillRect/>
          </a:stretch>
        </p:blipFill>
        <p:spPr>
          <a:xfrm>
            <a:off x="3376136" y="1080016"/>
            <a:ext cx="7878008" cy="677168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852851" y="523637"/>
            <a:ext cx="10924580" cy="718232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97506" y="1331595"/>
            <a:ext cx="5973128" cy="5566410"/>
          </a:xfrm>
          <a:prstGeom prst="rect">
            <a:avLst/>
          </a:prstGeom>
        </p:spPr>
      </p:pic>
      <p:pic>
        <p:nvPicPr>
          <p:cNvPr id="3" name="Image 1" descr="preencoded.png">    </p:cNvPr>
          <p:cNvPicPr>
            <a:picLocks noChangeAspect="1"/>
          </p:cNvPicPr>
          <p:nvPr/>
        </p:nvPicPr>
        <p:blipFill>
          <a:blip r:embed="rId2"/>
          <a:stretch>
            <a:fillRect/>
          </a:stretch>
        </p:blipFill>
        <p:spPr>
          <a:xfrm>
            <a:off x="7735372" y="1331595"/>
            <a:ext cx="6108740" cy="541329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737128" y="437793"/>
            <a:ext cx="9156144" cy="6920151"/>
          </a:xfrm>
          <a:prstGeom prst="rect">
            <a:avLst/>
          </a:prstGeom>
        </p:spPr>
      </p:pic>
      <p:sp>
        <p:nvSpPr>
          <p:cNvPr id="3" name="Text 0"/>
          <p:cNvSpPr/>
          <p:nvPr/>
        </p:nvSpPr>
        <p:spPr>
          <a:xfrm>
            <a:off x="557332" y="7537013"/>
            <a:ext cx="13515737" cy="254675"/>
          </a:xfrm>
          <a:prstGeom prst="rect">
            <a:avLst/>
          </a:prstGeom>
          <a:noFill/>
          <a:ln/>
        </p:spPr>
        <p:txBody>
          <a:bodyPr wrap="none" lIns="0" tIns="0" rIns="0" bIns="0" rtlCol="0" anchor="t"/>
          <a:lstStyle/>
          <a:p>
            <a:pPr algn="l" indent="0" marL="0">
              <a:lnSpc>
                <a:spcPts val="2000"/>
              </a:lnSpc>
              <a:buNone/>
            </a:pPr>
            <a:endParaRPr lang="en-US" sz="12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13817" y="589836"/>
            <a:ext cx="12602647" cy="71995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80000"/>
            </a:srgbClr>
          </a:solidFill>
          <a:ln/>
        </p:spPr>
      </p:sp>
      <p:sp>
        <p:nvSpPr>
          <p:cNvPr id="4" name="Text 1"/>
          <p:cNvSpPr/>
          <p:nvPr/>
        </p:nvSpPr>
        <p:spPr>
          <a:xfrm>
            <a:off x="3402449" y="3625691"/>
            <a:ext cx="7825502" cy="978218"/>
          </a:xfrm>
          <a:prstGeom prst="rect">
            <a:avLst/>
          </a:prstGeom>
          <a:noFill/>
          <a:ln/>
        </p:spPr>
        <p:txBody>
          <a:bodyPr wrap="none" lIns="0" tIns="0" rIns="0" bIns="0" rtlCol="0" anchor="t"/>
          <a:lstStyle/>
          <a:p>
            <a:pPr algn="ctr" indent="0" marL="0">
              <a:lnSpc>
                <a:spcPts val="7700"/>
              </a:lnSpc>
              <a:buNone/>
            </a:pPr>
            <a:r>
              <a:rPr lang="en-US" sz="6150" dirty="0">
                <a:solidFill>
                  <a:srgbClr val="FFFFFF"/>
                </a:solidFill>
                <a:latin typeface="Roboto Medium" pitchFamily="34" charset="0"/>
                <a:ea typeface="Roboto Medium" pitchFamily="34" charset="-122"/>
                <a:cs typeface="Roboto Medium" pitchFamily="34" charset="-120"/>
              </a:rPr>
              <a:t>ADMIN PERSPECTIVE</a:t>
            </a:r>
            <a:endParaRPr lang="en-US" sz="61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29640"/>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The Problem: Traditional Venue Booking is a Headache</a:t>
            </a:r>
            <a:endParaRPr lang="en-US" sz="4450" dirty="0"/>
          </a:p>
        </p:txBody>
      </p:sp>
      <p:sp>
        <p:nvSpPr>
          <p:cNvPr id="4" name="Shape 1"/>
          <p:cNvSpPr/>
          <p:nvPr/>
        </p:nvSpPr>
        <p:spPr>
          <a:xfrm>
            <a:off x="6280190" y="2942511"/>
            <a:ext cx="510302" cy="510302"/>
          </a:xfrm>
          <a:prstGeom prst="roundRect">
            <a:avLst>
              <a:gd name="adj" fmla="val 18669"/>
            </a:avLst>
          </a:prstGeom>
          <a:solidFill>
            <a:srgbClr val="182567"/>
          </a:solidFill>
          <a:ln w="7620">
            <a:solidFill>
              <a:srgbClr val="313E80"/>
            </a:solidFill>
            <a:prstDash val="solid"/>
          </a:ln>
        </p:spPr>
      </p:sp>
      <p:sp>
        <p:nvSpPr>
          <p:cNvPr id="5" name="Text 2"/>
          <p:cNvSpPr/>
          <p:nvPr/>
        </p:nvSpPr>
        <p:spPr>
          <a:xfrm>
            <a:off x="7017306" y="2942511"/>
            <a:ext cx="2927747" cy="708660"/>
          </a:xfrm>
          <a:prstGeom prst="rect">
            <a:avLst/>
          </a:prstGeom>
          <a:noFill/>
          <a:ln/>
        </p:spPr>
        <p:txBody>
          <a:bodyPr wrap="squar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Time-Consuming Searches</a:t>
            </a:r>
            <a:endParaRPr lang="en-US" sz="2200" dirty="0"/>
          </a:p>
        </p:txBody>
      </p:sp>
      <p:sp>
        <p:nvSpPr>
          <p:cNvPr id="6" name="Text 3"/>
          <p:cNvSpPr/>
          <p:nvPr/>
        </p:nvSpPr>
        <p:spPr>
          <a:xfrm>
            <a:off x="7017306" y="3787259"/>
            <a:ext cx="2927747" cy="1814513"/>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Users spend over 40 hours navigating through scattered information, making endless phone calls to find a suitable Mandap.</a:t>
            </a:r>
            <a:endParaRPr lang="en-US" sz="1750" dirty="0"/>
          </a:p>
        </p:txBody>
      </p:sp>
      <p:sp>
        <p:nvSpPr>
          <p:cNvPr id="7" name="Shape 4"/>
          <p:cNvSpPr/>
          <p:nvPr/>
        </p:nvSpPr>
        <p:spPr>
          <a:xfrm>
            <a:off x="10171867" y="2942511"/>
            <a:ext cx="510302" cy="510302"/>
          </a:xfrm>
          <a:prstGeom prst="roundRect">
            <a:avLst>
              <a:gd name="adj" fmla="val 18669"/>
            </a:avLst>
          </a:prstGeom>
          <a:solidFill>
            <a:srgbClr val="182567"/>
          </a:solidFill>
          <a:ln w="7620">
            <a:solidFill>
              <a:srgbClr val="313E80"/>
            </a:solidFill>
            <a:prstDash val="solid"/>
          </a:ln>
        </p:spPr>
      </p:sp>
      <p:sp>
        <p:nvSpPr>
          <p:cNvPr id="8" name="Text 5"/>
          <p:cNvSpPr/>
          <p:nvPr/>
        </p:nvSpPr>
        <p:spPr>
          <a:xfrm>
            <a:off x="10908983" y="294251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Lack of Transparency</a:t>
            </a:r>
            <a:endParaRPr lang="en-US" sz="2200" dirty="0"/>
          </a:p>
        </p:txBody>
      </p:sp>
      <p:sp>
        <p:nvSpPr>
          <p:cNvPr id="9" name="Text 6"/>
          <p:cNvSpPr/>
          <p:nvPr/>
        </p:nvSpPr>
        <p:spPr>
          <a:xfrm>
            <a:off x="10908983" y="3432929"/>
            <a:ext cx="2927747"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Pricing and venue availability remain unclear, frustrating users and providers alike.</a:t>
            </a:r>
            <a:endParaRPr lang="en-US" sz="1750" dirty="0"/>
          </a:p>
        </p:txBody>
      </p:sp>
      <p:sp>
        <p:nvSpPr>
          <p:cNvPr id="10" name="Shape 7"/>
          <p:cNvSpPr/>
          <p:nvPr/>
        </p:nvSpPr>
        <p:spPr>
          <a:xfrm>
            <a:off x="6280190" y="6083737"/>
            <a:ext cx="510302" cy="510302"/>
          </a:xfrm>
          <a:prstGeom prst="roundRect">
            <a:avLst>
              <a:gd name="adj" fmla="val 18669"/>
            </a:avLst>
          </a:prstGeom>
          <a:solidFill>
            <a:srgbClr val="182567"/>
          </a:solidFill>
          <a:ln w="7620">
            <a:solidFill>
              <a:srgbClr val="313E80"/>
            </a:solidFill>
            <a:prstDash val="solid"/>
          </a:ln>
        </p:spPr>
      </p:sp>
      <p:sp>
        <p:nvSpPr>
          <p:cNvPr id="11" name="Text 8"/>
          <p:cNvSpPr/>
          <p:nvPr/>
        </p:nvSpPr>
        <p:spPr>
          <a:xfrm>
            <a:off x="7017306" y="608373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Disorganized Process</a:t>
            </a:r>
            <a:endParaRPr lang="en-US" sz="2200" dirty="0"/>
          </a:p>
        </p:txBody>
      </p:sp>
      <p:sp>
        <p:nvSpPr>
          <p:cNvPr id="12" name="Text 9"/>
          <p:cNvSpPr/>
          <p:nvPr/>
        </p:nvSpPr>
        <p:spPr>
          <a:xfrm>
            <a:off x="7017306" y="6574155"/>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Poor communication and outdated listings result in inefficient booking experiences.</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31520" y="574715"/>
            <a:ext cx="5225534" cy="653177"/>
          </a:xfrm>
          <a:prstGeom prst="rect">
            <a:avLst/>
          </a:prstGeom>
          <a:noFill/>
          <a:ln/>
        </p:spPr>
        <p:txBody>
          <a:bodyPr wrap="none" lIns="0" tIns="0" rIns="0" bIns="0" rtlCol="0" anchor="t"/>
          <a:lstStyle/>
          <a:p>
            <a:pPr algn="l" indent="0" marL="0">
              <a:lnSpc>
                <a:spcPts val="5100"/>
              </a:lnSpc>
              <a:buNone/>
            </a:pPr>
            <a:r>
              <a:rPr lang="en-US" sz="4100" dirty="0">
                <a:solidFill>
                  <a:srgbClr val="FFFFFF"/>
                </a:solidFill>
                <a:latin typeface="Roboto Medium" pitchFamily="34" charset="0"/>
                <a:ea typeface="Roboto Medium" pitchFamily="34" charset="-122"/>
                <a:cs typeface="Roboto Medium" pitchFamily="34" charset="-120"/>
              </a:rPr>
              <a:t>Admin Registration</a:t>
            </a:r>
            <a:endParaRPr lang="en-US" sz="4100" dirty="0"/>
          </a:p>
        </p:txBody>
      </p:sp>
      <p:pic>
        <p:nvPicPr>
          <p:cNvPr id="3" name="Image 0" descr="preencoded.png">    </p:cNvPr>
          <p:cNvPicPr>
            <a:picLocks noChangeAspect="1"/>
          </p:cNvPicPr>
          <p:nvPr/>
        </p:nvPicPr>
        <p:blipFill>
          <a:blip r:embed="rId1"/>
          <a:stretch>
            <a:fillRect/>
          </a:stretch>
        </p:blipFill>
        <p:spPr>
          <a:xfrm>
            <a:off x="1175147" y="1645920"/>
            <a:ext cx="12279987" cy="613993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744260" y="584716"/>
            <a:ext cx="5316260" cy="664488"/>
          </a:xfrm>
          <a:prstGeom prst="rect">
            <a:avLst/>
          </a:prstGeom>
          <a:noFill/>
          <a:ln/>
        </p:spPr>
        <p:txBody>
          <a:bodyPr wrap="none" lIns="0" tIns="0" rIns="0" bIns="0" rtlCol="0" anchor="t"/>
          <a:lstStyle/>
          <a:p>
            <a:pPr algn="l" indent="0" marL="0">
              <a:lnSpc>
                <a:spcPts val="5200"/>
              </a:lnSpc>
              <a:buNone/>
            </a:pPr>
            <a:r>
              <a:rPr lang="en-US" sz="4150" dirty="0">
                <a:solidFill>
                  <a:srgbClr val="FFFFFF"/>
                </a:solidFill>
                <a:latin typeface="Roboto Medium" pitchFamily="34" charset="0"/>
                <a:ea typeface="Roboto Medium" pitchFamily="34" charset="-122"/>
                <a:cs typeface="Roboto Medium" pitchFamily="34" charset="-120"/>
              </a:rPr>
              <a:t>Admin Login</a:t>
            </a:r>
            <a:endParaRPr lang="en-US" sz="4150" dirty="0"/>
          </a:p>
        </p:txBody>
      </p:sp>
      <p:pic>
        <p:nvPicPr>
          <p:cNvPr id="3" name="Image 0" descr="preencoded.png">    </p:cNvPr>
          <p:cNvPicPr>
            <a:picLocks noChangeAspect="1"/>
          </p:cNvPicPr>
          <p:nvPr/>
        </p:nvPicPr>
        <p:blipFill>
          <a:blip r:embed="rId1"/>
          <a:stretch>
            <a:fillRect/>
          </a:stretch>
        </p:blipFill>
        <p:spPr>
          <a:xfrm>
            <a:off x="1068586" y="1674495"/>
            <a:ext cx="12493228" cy="610040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93790" y="67877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Admin Dashboard</a:t>
            </a:r>
            <a:endParaRPr lang="en-US" sz="4450" dirty="0"/>
          </a:p>
        </p:txBody>
      </p:sp>
      <p:pic>
        <p:nvPicPr>
          <p:cNvPr id="3" name="Image 0" descr="preencoded.png">    </p:cNvPr>
          <p:cNvPicPr>
            <a:picLocks noChangeAspect="1"/>
          </p:cNvPicPr>
          <p:nvPr/>
        </p:nvPicPr>
        <p:blipFill>
          <a:blip r:embed="rId1"/>
          <a:stretch>
            <a:fillRect/>
          </a:stretch>
        </p:blipFill>
        <p:spPr>
          <a:xfrm>
            <a:off x="793790" y="1841183"/>
            <a:ext cx="13042821" cy="570964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881539"/>
            <a:ext cx="13042821" cy="646640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764858" y="600908"/>
            <a:ext cx="5463183" cy="682943"/>
          </a:xfrm>
          <a:prstGeom prst="rect">
            <a:avLst/>
          </a:prstGeom>
          <a:noFill/>
          <a:ln/>
        </p:spPr>
        <p:txBody>
          <a:bodyPr wrap="none" lIns="0" tIns="0" rIns="0" bIns="0" rtlCol="0" anchor="t"/>
          <a:lstStyle/>
          <a:p>
            <a:pPr algn="l" indent="0" marL="0">
              <a:lnSpc>
                <a:spcPts val="5350"/>
              </a:lnSpc>
              <a:buNone/>
            </a:pPr>
            <a:r>
              <a:rPr lang="en-US" sz="4300" dirty="0">
                <a:solidFill>
                  <a:srgbClr val="FFFFFF"/>
                </a:solidFill>
                <a:latin typeface="Roboto Medium" pitchFamily="34" charset="0"/>
                <a:ea typeface="Roboto Medium" pitchFamily="34" charset="-122"/>
                <a:cs typeface="Roboto Medium" pitchFamily="34" charset="-120"/>
              </a:rPr>
              <a:t>Add User</a:t>
            </a:r>
            <a:endParaRPr lang="en-US" sz="4300" dirty="0"/>
          </a:p>
        </p:txBody>
      </p:sp>
      <p:pic>
        <p:nvPicPr>
          <p:cNvPr id="3" name="Image 0" descr="preencoded.png">    </p:cNvPr>
          <p:cNvPicPr>
            <a:picLocks noChangeAspect="1"/>
          </p:cNvPicPr>
          <p:nvPr/>
        </p:nvPicPr>
        <p:blipFill>
          <a:blip r:embed="rId1"/>
          <a:stretch>
            <a:fillRect/>
          </a:stretch>
        </p:blipFill>
        <p:spPr>
          <a:xfrm>
            <a:off x="895826" y="1720810"/>
            <a:ext cx="12838628" cy="603682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771049" y="605790"/>
            <a:ext cx="5507474" cy="688419"/>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Roboto Medium" pitchFamily="34" charset="0"/>
                <a:ea typeface="Roboto Medium" pitchFamily="34" charset="-122"/>
                <a:cs typeface="Roboto Medium" pitchFamily="34" charset="-120"/>
              </a:rPr>
              <a:t>Add Provider</a:t>
            </a:r>
            <a:endParaRPr lang="en-US" sz="4300" dirty="0"/>
          </a:p>
        </p:txBody>
      </p:sp>
      <p:pic>
        <p:nvPicPr>
          <p:cNvPr id="3" name="Image 0" descr="preencoded.png">    </p:cNvPr>
          <p:cNvPicPr>
            <a:picLocks noChangeAspect="1"/>
          </p:cNvPicPr>
          <p:nvPr/>
        </p:nvPicPr>
        <p:blipFill>
          <a:blip r:embed="rId1"/>
          <a:stretch>
            <a:fillRect/>
          </a:stretch>
        </p:blipFill>
        <p:spPr>
          <a:xfrm>
            <a:off x="843915" y="1734741"/>
            <a:ext cx="12942570" cy="601682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718066" y="564118"/>
            <a:ext cx="5129213" cy="641152"/>
          </a:xfrm>
          <a:prstGeom prst="rect">
            <a:avLst/>
          </a:prstGeom>
          <a:noFill/>
          <a:ln/>
        </p:spPr>
        <p:txBody>
          <a:bodyPr wrap="none" lIns="0" tIns="0" rIns="0" bIns="0" rtlCol="0" anchor="t"/>
          <a:lstStyle/>
          <a:p>
            <a:pPr algn="l" indent="0" marL="0">
              <a:lnSpc>
                <a:spcPts val="5000"/>
              </a:lnSpc>
              <a:buNone/>
            </a:pPr>
            <a:r>
              <a:rPr lang="en-US" sz="4000" dirty="0">
                <a:solidFill>
                  <a:srgbClr val="FFFFFF"/>
                </a:solidFill>
                <a:latin typeface="Roboto Medium" pitchFamily="34" charset="0"/>
                <a:ea typeface="Roboto Medium" pitchFamily="34" charset="-122"/>
                <a:cs typeface="Roboto Medium" pitchFamily="34" charset="-120"/>
              </a:rPr>
              <a:t>Manage provider</a:t>
            </a:r>
            <a:endParaRPr lang="en-US" sz="4000" dirty="0"/>
          </a:p>
        </p:txBody>
      </p:sp>
      <p:pic>
        <p:nvPicPr>
          <p:cNvPr id="3" name="Image 0" descr="preencoded.png">    </p:cNvPr>
          <p:cNvPicPr>
            <a:picLocks noChangeAspect="1"/>
          </p:cNvPicPr>
          <p:nvPr/>
        </p:nvPicPr>
        <p:blipFill>
          <a:blip r:embed="rId1"/>
          <a:stretch>
            <a:fillRect/>
          </a:stretch>
        </p:blipFill>
        <p:spPr>
          <a:xfrm>
            <a:off x="1288256" y="1615559"/>
            <a:ext cx="12053768" cy="6180653"/>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719257" y="565071"/>
            <a:ext cx="5137785" cy="642104"/>
          </a:xfrm>
          <a:prstGeom prst="rect">
            <a:avLst/>
          </a:prstGeom>
          <a:noFill/>
          <a:ln/>
        </p:spPr>
        <p:txBody>
          <a:bodyPr wrap="none" lIns="0" tIns="0" rIns="0" bIns="0" rtlCol="0" anchor="t"/>
          <a:lstStyle/>
          <a:p>
            <a:pPr algn="l" indent="0" marL="0">
              <a:lnSpc>
                <a:spcPts val="5050"/>
              </a:lnSpc>
              <a:buNone/>
            </a:pPr>
            <a:r>
              <a:rPr lang="en-US" sz="4000" dirty="0">
                <a:solidFill>
                  <a:srgbClr val="FFFFFF"/>
                </a:solidFill>
                <a:latin typeface="Roboto Medium" pitchFamily="34" charset="0"/>
                <a:ea typeface="Roboto Medium" pitchFamily="34" charset="-122"/>
                <a:cs typeface="Roboto Medium" pitchFamily="34" charset="-120"/>
              </a:rPr>
              <a:t>Manage User</a:t>
            </a:r>
            <a:endParaRPr lang="en-US" sz="4000" dirty="0"/>
          </a:p>
        </p:txBody>
      </p:sp>
      <p:pic>
        <p:nvPicPr>
          <p:cNvPr id="3" name="Image 0" descr="preencoded.png">    </p:cNvPr>
          <p:cNvPicPr>
            <a:picLocks noChangeAspect="1"/>
          </p:cNvPicPr>
          <p:nvPr/>
        </p:nvPicPr>
        <p:blipFill>
          <a:blip r:embed="rId1"/>
          <a:stretch>
            <a:fillRect/>
          </a:stretch>
        </p:blipFill>
        <p:spPr>
          <a:xfrm>
            <a:off x="1278136" y="1618178"/>
            <a:ext cx="12074009" cy="617827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155746"/>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BookMyMandap: Let's Create Unforgettable Events Together</a:t>
            </a:r>
            <a:endParaRPr lang="en-US" sz="4450" dirty="0"/>
          </a:p>
        </p:txBody>
      </p:sp>
      <p:sp>
        <p:nvSpPr>
          <p:cNvPr id="4" name="Text 1"/>
          <p:cNvSpPr/>
          <p:nvPr/>
        </p:nvSpPr>
        <p:spPr>
          <a:xfrm>
            <a:off x="793790" y="4622244"/>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Join thousands who trust BookMyMandap for effortless venue booking. Experience the future of event planning with convenience and confidence at your fingertips. Contact us today to learn how we can help make your special day truly unforgettable.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01541"/>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Our Solution: BookMyMandap - Simplifying Venue Booking</a:t>
            </a:r>
            <a:endParaRPr lang="en-US" sz="4450" dirty="0"/>
          </a:p>
        </p:txBody>
      </p:sp>
      <p:sp>
        <p:nvSpPr>
          <p:cNvPr id="4" name="Shape 1"/>
          <p:cNvSpPr/>
          <p:nvPr/>
        </p:nvSpPr>
        <p:spPr>
          <a:xfrm>
            <a:off x="6280190" y="3368040"/>
            <a:ext cx="3664863" cy="2047994"/>
          </a:xfrm>
          <a:prstGeom prst="roundRect">
            <a:avLst>
              <a:gd name="adj" fmla="val 4652"/>
            </a:avLst>
          </a:prstGeom>
          <a:solidFill>
            <a:srgbClr val="182567"/>
          </a:solidFill>
          <a:ln w="7620">
            <a:solidFill>
              <a:srgbClr val="313E80"/>
            </a:solidFill>
            <a:prstDash val="solid"/>
          </a:ln>
        </p:spPr>
      </p:sp>
      <p:sp>
        <p:nvSpPr>
          <p:cNvPr id="5" name="Text 2"/>
          <p:cNvSpPr/>
          <p:nvPr/>
        </p:nvSpPr>
        <p:spPr>
          <a:xfrm>
            <a:off x="6514624" y="360247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Unified Platform</a:t>
            </a:r>
            <a:endParaRPr lang="en-US" sz="2200" dirty="0"/>
          </a:p>
        </p:txBody>
      </p:sp>
      <p:sp>
        <p:nvSpPr>
          <p:cNvPr id="6" name="Text 3"/>
          <p:cNvSpPr/>
          <p:nvPr/>
        </p:nvSpPr>
        <p:spPr>
          <a:xfrm>
            <a:off x="6514624" y="4092893"/>
            <a:ext cx="3195995"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Connecting users directly with Mandap providers on a single easy-to-use platform.</a:t>
            </a:r>
            <a:endParaRPr lang="en-US" sz="1750" dirty="0"/>
          </a:p>
        </p:txBody>
      </p:sp>
      <p:sp>
        <p:nvSpPr>
          <p:cNvPr id="7" name="Shape 4"/>
          <p:cNvSpPr/>
          <p:nvPr/>
        </p:nvSpPr>
        <p:spPr>
          <a:xfrm>
            <a:off x="10171867" y="3368040"/>
            <a:ext cx="3664863" cy="2047994"/>
          </a:xfrm>
          <a:prstGeom prst="roundRect">
            <a:avLst>
              <a:gd name="adj" fmla="val 4652"/>
            </a:avLst>
          </a:prstGeom>
          <a:solidFill>
            <a:srgbClr val="182567"/>
          </a:solidFill>
          <a:ln w="7620">
            <a:solidFill>
              <a:srgbClr val="313E80"/>
            </a:solidFill>
            <a:prstDash val="solid"/>
          </a:ln>
        </p:spPr>
      </p:sp>
      <p:sp>
        <p:nvSpPr>
          <p:cNvPr id="8" name="Text 5"/>
          <p:cNvSpPr/>
          <p:nvPr/>
        </p:nvSpPr>
        <p:spPr>
          <a:xfrm>
            <a:off x="10406301" y="3602474"/>
            <a:ext cx="2994303"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Streamlined Experience</a:t>
            </a:r>
            <a:endParaRPr lang="en-US" sz="2200" dirty="0"/>
          </a:p>
        </p:txBody>
      </p:sp>
      <p:sp>
        <p:nvSpPr>
          <p:cNvPr id="9" name="Text 6"/>
          <p:cNvSpPr/>
          <p:nvPr/>
        </p:nvSpPr>
        <p:spPr>
          <a:xfrm>
            <a:off x="10406301" y="4092893"/>
            <a:ext cx="3195995"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Efficient search, booking, and management tools reduce time and effort.</a:t>
            </a:r>
            <a:endParaRPr lang="en-US" sz="1750" dirty="0"/>
          </a:p>
        </p:txBody>
      </p:sp>
      <p:sp>
        <p:nvSpPr>
          <p:cNvPr id="10" name="Shape 7"/>
          <p:cNvSpPr/>
          <p:nvPr/>
        </p:nvSpPr>
        <p:spPr>
          <a:xfrm>
            <a:off x="6280190" y="5642848"/>
            <a:ext cx="7556421" cy="1685092"/>
          </a:xfrm>
          <a:prstGeom prst="roundRect">
            <a:avLst>
              <a:gd name="adj" fmla="val 5654"/>
            </a:avLst>
          </a:prstGeom>
          <a:solidFill>
            <a:srgbClr val="182567"/>
          </a:solidFill>
          <a:ln w="7620">
            <a:solidFill>
              <a:srgbClr val="313E80"/>
            </a:solidFill>
            <a:prstDash val="solid"/>
          </a:ln>
        </p:spPr>
      </p:sp>
      <p:sp>
        <p:nvSpPr>
          <p:cNvPr id="11" name="Text 8"/>
          <p:cNvSpPr/>
          <p:nvPr/>
        </p:nvSpPr>
        <p:spPr>
          <a:xfrm>
            <a:off x="6514624" y="5877282"/>
            <a:ext cx="3138249"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Transparent &amp; Organized</a:t>
            </a:r>
            <a:endParaRPr lang="en-US" sz="2200" dirty="0"/>
          </a:p>
        </p:txBody>
      </p:sp>
      <p:sp>
        <p:nvSpPr>
          <p:cNvPr id="12" name="Text 9"/>
          <p:cNvSpPr/>
          <p:nvPr/>
        </p:nvSpPr>
        <p:spPr>
          <a:xfrm>
            <a:off x="6514624" y="6367701"/>
            <a:ext cx="7087553"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Clear pricing, availability, and secure transactions ensure trust and convenience.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80000"/>
            </a:srgbClr>
          </a:solidFill>
          <a:ln/>
        </p:spPr>
      </p:sp>
      <p:sp>
        <p:nvSpPr>
          <p:cNvPr id="4" name="Text 1"/>
          <p:cNvSpPr/>
          <p:nvPr/>
        </p:nvSpPr>
        <p:spPr>
          <a:xfrm>
            <a:off x="690682" y="544354"/>
            <a:ext cx="9288542" cy="616744"/>
          </a:xfrm>
          <a:prstGeom prst="rect">
            <a:avLst/>
          </a:prstGeom>
          <a:noFill/>
          <a:ln/>
        </p:spPr>
        <p:txBody>
          <a:bodyPr wrap="none" lIns="0" tIns="0" rIns="0" bIns="0" rtlCol="0" anchor="t"/>
          <a:lstStyle/>
          <a:p>
            <a:pPr algn="l" indent="0" marL="0">
              <a:lnSpc>
                <a:spcPts val="4850"/>
              </a:lnSpc>
              <a:buNone/>
            </a:pPr>
            <a:r>
              <a:rPr lang="en-US" sz="3850" dirty="0">
                <a:solidFill>
                  <a:srgbClr val="FFFFFF"/>
                </a:solidFill>
                <a:latin typeface="Roboto Medium" pitchFamily="34" charset="0"/>
                <a:ea typeface="Roboto Medium" pitchFamily="34" charset="-122"/>
                <a:cs typeface="Roboto Medium" pitchFamily="34" charset="-120"/>
              </a:rPr>
              <a:t>Technology Stack Behind BookMyMandap</a:t>
            </a:r>
            <a:endParaRPr lang="en-US" sz="3850" dirty="0"/>
          </a:p>
        </p:txBody>
      </p:sp>
      <p:sp>
        <p:nvSpPr>
          <p:cNvPr id="5" name="Shape 2"/>
          <p:cNvSpPr/>
          <p:nvPr/>
        </p:nvSpPr>
        <p:spPr>
          <a:xfrm>
            <a:off x="7303770" y="1457087"/>
            <a:ext cx="22860" cy="6228040"/>
          </a:xfrm>
          <a:prstGeom prst="roundRect">
            <a:avLst>
              <a:gd name="adj" fmla="val 362572"/>
            </a:avLst>
          </a:prstGeom>
          <a:solidFill>
            <a:srgbClr val="313E80"/>
          </a:solidFill>
          <a:ln/>
        </p:spPr>
      </p:sp>
      <p:sp>
        <p:nvSpPr>
          <p:cNvPr id="6" name="Shape 3"/>
          <p:cNvSpPr/>
          <p:nvPr/>
        </p:nvSpPr>
        <p:spPr>
          <a:xfrm>
            <a:off x="6524089" y="1889522"/>
            <a:ext cx="591979" cy="22860"/>
          </a:xfrm>
          <a:prstGeom prst="roundRect">
            <a:avLst>
              <a:gd name="adj" fmla="val 362572"/>
            </a:avLst>
          </a:prstGeom>
          <a:solidFill>
            <a:srgbClr val="313E80"/>
          </a:solidFill>
          <a:ln/>
        </p:spPr>
      </p:sp>
      <p:sp>
        <p:nvSpPr>
          <p:cNvPr id="7" name="Shape 4"/>
          <p:cNvSpPr/>
          <p:nvPr/>
        </p:nvSpPr>
        <p:spPr>
          <a:xfrm>
            <a:off x="7093208" y="1679019"/>
            <a:ext cx="443984" cy="443984"/>
          </a:xfrm>
          <a:prstGeom prst="roundRect">
            <a:avLst>
              <a:gd name="adj" fmla="val 18668"/>
            </a:avLst>
          </a:prstGeom>
          <a:solidFill>
            <a:srgbClr val="182567"/>
          </a:solidFill>
          <a:ln w="7620">
            <a:solidFill>
              <a:srgbClr val="313E80"/>
            </a:solidFill>
            <a:prstDash val="solid"/>
          </a:ln>
        </p:spPr>
      </p:sp>
      <p:pic>
        <p:nvPicPr>
          <p:cNvPr id="8" name="Image 1" descr="preencoded.png">    </p:cNvPr>
          <p:cNvPicPr>
            <a:picLocks noChangeAspect="1"/>
          </p:cNvPicPr>
          <p:nvPr/>
        </p:nvPicPr>
        <p:blipFill>
          <a:blip r:embed="rId2"/>
          <a:stretch>
            <a:fillRect/>
          </a:stretch>
        </p:blipFill>
        <p:spPr>
          <a:xfrm>
            <a:off x="7167146" y="1715988"/>
            <a:ext cx="295989" cy="369927"/>
          </a:xfrm>
          <a:prstGeom prst="rect">
            <a:avLst/>
          </a:prstGeom>
        </p:spPr>
      </p:pic>
      <p:sp>
        <p:nvSpPr>
          <p:cNvPr id="9" name="Text 5"/>
          <p:cNvSpPr/>
          <p:nvPr/>
        </p:nvSpPr>
        <p:spPr>
          <a:xfrm>
            <a:off x="3810476" y="1654373"/>
            <a:ext cx="2518053" cy="308372"/>
          </a:xfrm>
          <a:prstGeom prst="rect">
            <a:avLst/>
          </a:prstGeom>
          <a:noFill/>
          <a:ln/>
        </p:spPr>
        <p:txBody>
          <a:bodyPr wrap="none" lIns="0" tIns="0" rIns="0" bIns="0" rtlCol="0" anchor="t"/>
          <a:lstStyle/>
          <a:p>
            <a:pPr algn="r" indent="0" marL="0">
              <a:lnSpc>
                <a:spcPts val="2400"/>
              </a:lnSpc>
              <a:buNone/>
            </a:pPr>
            <a:r>
              <a:rPr lang="en-US" sz="1900" dirty="0">
                <a:solidFill>
                  <a:srgbClr val="CFD0D8"/>
                </a:solidFill>
                <a:latin typeface="Roboto Medium" pitchFamily="34" charset="0"/>
                <a:ea typeface="Roboto Medium" pitchFamily="34" charset="-122"/>
                <a:cs typeface="Roboto Medium" pitchFamily="34" charset="-120"/>
              </a:rPr>
              <a:t>Frontend Technologies</a:t>
            </a:r>
            <a:endParaRPr lang="en-US" sz="1900" dirty="0"/>
          </a:p>
        </p:txBody>
      </p:sp>
      <p:sp>
        <p:nvSpPr>
          <p:cNvPr id="10" name="Text 6"/>
          <p:cNvSpPr/>
          <p:nvPr/>
        </p:nvSpPr>
        <p:spPr>
          <a:xfrm>
            <a:off x="690682" y="2081093"/>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React.js for dynamic UI</a:t>
            </a:r>
            <a:endParaRPr lang="en-US" sz="1550" dirty="0"/>
          </a:p>
        </p:txBody>
      </p:sp>
      <p:sp>
        <p:nvSpPr>
          <p:cNvPr id="11" name="Text 7"/>
          <p:cNvSpPr/>
          <p:nvPr/>
        </p:nvSpPr>
        <p:spPr>
          <a:xfrm>
            <a:off x="690682" y="2465784"/>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Sonner for elegant notifications</a:t>
            </a:r>
            <a:endParaRPr lang="en-US" sz="1550" dirty="0"/>
          </a:p>
        </p:txBody>
      </p:sp>
      <p:sp>
        <p:nvSpPr>
          <p:cNvPr id="12" name="Text 8"/>
          <p:cNvSpPr/>
          <p:nvPr/>
        </p:nvSpPr>
        <p:spPr>
          <a:xfrm>
            <a:off x="690682" y="2850475"/>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React Big Calendar for scheduling</a:t>
            </a:r>
            <a:endParaRPr lang="en-US" sz="1550" dirty="0"/>
          </a:p>
        </p:txBody>
      </p:sp>
      <p:sp>
        <p:nvSpPr>
          <p:cNvPr id="13" name="Text 9"/>
          <p:cNvSpPr/>
          <p:nvPr/>
        </p:nvSpPr>
        <p:spPr>
          <a:xfrm>
            <a:off x="690682" y="3235166"/>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Recharts for visual data</a:t>
            </a:r>
            <a:endParaRPr lang="en-US" sz="1550" dirty="0"/>
          </a:p>
        </p:txBody>
      </p:sp>
      <p:sp>
        <p:nvSpPr>
          <p:cNvPr id="14" name="Text 10"/>
          <p:cNvSpPr/>
          <p:nvPr/>
        </p:nvSpPr>
        <p:spPr>
          <a:xfrm>
            <a:off x="690682" y="3619857"/>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Moment.js for date handling</a:t>
            </a:r>
            <a:endParaRPr lang="en-US" sz="1550" dirty="0"/>
          </a:p>
        </p:txBody>
      </p:sp>
      <p:sp>
        <p:nvSpPr>
          <p:cNvPr id="15" name="Text 11"/>
          <p:cNvSpPr/>
          <p:nvPr/>
        </p:nvSpPr>
        <p:spPr>
          <a:xfrm>
            <a:off x="690682" y="4004548"/>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Ant Design UI components</a:t>
            </a:r>
            <a:endParaRPr lang="en-US" sz="1550" dirty="0"/>
          </a:p>
        </p:txBody>
      </p:sp>
      <p:sp>
        <p:nvSpPr>
          <p:cNvPr id="16" name="Text 12"/>
          <p:cNvSpPr/>
          <p:nvPr/>
        </p:nvSpPr>
        <p:spPr>
          <a:xfrm>
            <a:off x="690682" y="4389239"/>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Zustand for state management</a:t>
            </a:r>
            <a:endParaRPr lang="en-US" sz="1550" dirty="0"/>
          </a:p>
        </p:txBody>
      </p:sp>
      <p:sp>
        <p:nvSpPr>
          <p:cNvPr id="17" name="Text 13"/>
          <p:cNvSpPr/>
          <p:nvPr/>
        </p:nvSpPr>
        <p:spPr>
          <a:xfrm>
            <a:off x="690682" y="4773930"/>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Typewriter-effect for animations</a:t>
            </a:r>
            <a:endParaRPr lang="en-US" sz="1550" dirty="0"/>
          </a:p>
        </p:txBody>
      </p:sp>
      <p:sp>
        <p:nvSpPr>
          <p:cNvPr id="18" name="Text 14"/>
          <p:cNvSpPr/>
          <p:nvPr/>
        </p:nvSpPr>
        <p:spPr>
          <a:xfrm>
            <a:off x="690682" y="5158621"/>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React Router for navigation</a:t>
            </a:r>
            <a:endParaRPr lang="en-US" sz="1550" dirty="0"/>
          </a:p>
        </p:txBody>
      </p:sp>
      <p:sp>
        <p:nvSpPr>
          <p:cNvPr id="19" name="Text 15"/>
          <p:cNvSpPr/>
          <p:nvPr/>
        </p:nvSpPr>
        <p:spPr>
          <a:xfrm>
            <a:off x="690682" y="5543312"/>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Tailwind CSS for fast styling</a:t>
            </a:r>
            <a:endParaRPr lang="en-US" sz="1550" dirty="0"/>
          </a:p>
        </p:txBody>
      </p:sp>
      <p:sp>
        <p:nvSpPr>
          <p:cNvPr id="20" name="Shape 16"/>
          <p:cNvSpPr/>
          <p:nvPr/>
        </p:nvSpPr>
        <p:spPr>
          <a:xfrm>
            <a:off x="7514332" y="2876074"/>
            <a:ext cx="591979" cy="22860"/>
          </a:xfrm>
          <a:prstGeom prst="roundRect">
            <a:avLst>
              <a:gd name="adj" fmla="val 362572"/>
            </a:avLst>
          </a:prstGeom>
          <a:solidFill>
            <a:srgbClr val="313E80"/>
          </a:solidFill>
          <a:ln/>
        </p:spPr>
      </p:sp>
      <p:sp>
        <p:nvSpPr>
          <p:cNvPr id="21" name="Shape 17"/>
          <p:cNvSpPr/>
          <p:nvPr/>
        </p:nvSpPr>
        <p:spPr>
          <a:xfrm>
            <a:off x="7093208" y="2665571"/>
            <a:ext cx="443984" cy="443984"/>
          </a:xfrm>
          <a:prstGeom prst="roundRect">
            <a:avLst>
              <a:gd name="adj" fmla="val 18668"/>
            </a:avLst>
          </a:prstGeom>
          <a:solidFill>
            <a:srgbClr val="182567"/>
          </a:solidFill>
          <a:ln w="7620">
            <a:solidFill>
              <a:srgbClr val="313E80"/>
            </a:solidFill>
            <a:prstDash val="solid"/>
          </a:ln>
        </p:spPr>
      </p:sp>
      <p:pic>
        <p:nvPicPr>
          <p:cNvPr id="22" name="Image 2" descr="preencoded.png">    </p:cNvPr>
          <p:cNvPicPr>
            <a:picLocks noChangeAspect="1"/>
          </p:cNvPicPr>
          <p:nvPr/>
        </p:nvPicPr>
        <p:blipFill>
          <a:blip r:embed="rId3"/>
          <a:stretch>
            <a:fillRect/>
          </a:stretch>
        </p:blipFill>
        <p:spPr>
          <a:xfrm>
            <a:off x="7167146" y="2702540"/>
            <a:ext cx="295989" cy="369927"/>
          </a:xfrm>
          <a:prstGeom prst="rect">
            <a:avLst/>
          </a:prstGeom>
        </p:spPr>
      </p:pic>
      <p:sp>
        <p:nvSpPr>
          <p:cNvPr id="23" name="Text 18"/>
          <p:cNvSpPr/>
          <p:nvPr/>
        </p:nvSpPr>
        <p:spPr>
          <a:xfrm>
            <a:off x="8301871" y="2640925"/>
            <a:ext cx="2466737" cy="308372"/>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Roboto Medium" pitchFamily="34" charset="0"/>
                <a:ea typeface="Roboto Medium" pitchFamily="34" charset="-122"/>
                <a:cs typeface="Roboto Medium" pitchFamily="34" charset="-120"/>
              </a:rPr>
              <a:t>Backend &amp; Database</a:t>
            </a:r>
            <a:endParaRPr lang="en-US" sz="1900" dirty="0"/>
          </a:p>
        </p:txBody>
      </p:sp>
      <p:sp>
        <p:nvSpPr>
          <p:cNvPr id="24" name="Text 19"/>
          <p:cNvSpPr/>
          <p:nvPr/>
        </p:nvSpPr>
        <p:spPr>
          <a:xfrm>
            <a:off x="8301871" y="3067645"/>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Node.js runtime server-side</a:t>
            </a:r>
            <a:endParaRPr lang="en-US" sz="1550" dirty="0"/>
          </a:p>
        </p:txBody>
      </p:sp>
      <p:sp>
        <p:nvSpPr>
          <p:cNvPr id="25" name="Text 20"/>
          <p:cNvSpPr/>
          <p:nvPr/>
        </p:nvSpPr>
        <p:spPr>
          <a:xfrm>
            <a:off x="8301871" y="3452336"/>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Express.js API framework</a:t>
            </a:r>
            <a:endParaRPr lang="en-US" sz="1550" dirty="0"/>
          </a:p>
        </p:txBody>
      </p:sp>
      <p:sp>
        <p:nvSpPr>
          <p:cNvPr id="26" name="Text 21"/>
          <p:cNvSpPr/>
          <p:nvPr/>
        </p:nvSpPr>
        <p:spPr>
          <a:xfrm>
            <a:off x="8301871" y="3837027"/>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Bcrypt for password security</a:t>
            </a:r>
            <a:endParaRPr lang="en-US" sz="1550" dirty="0"/>
          </a:p>
        </p:txBody>
      </p:sp>
      <p:sp>
        <p:nvSpPr>
          <p:cNvPr id="27" name="Text 22"/>
          <p:cNvSpPr/>
          <p:nvPr/>
        </p:nvSpPr>
        <p:spPr>
          <a:xfrm>
            <a:off x="8301871" y="4221718"/>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Nodemon for live reloads</a:t>
            </a:r>
            <a:endParaRPr lang="en-US" sz="1550" dirty="0"/>
          </a:p>
        </p:txBody>
      </p:sp>
      <p:sp>
        <p:nvSpPr>
          <p:cNvPr id="28" name="Text 23"/>
          <p:cNvSpPr/>
          <p:nvPr/>
        </p:nvSpPr>
        <p:spPr>
          <a:xfrm>
            <a:off x="8301871" y="4606409"/>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JWT for secure authentication</a:t>
            </a:r>
            <a:endParaRPr lang="en-US" sz="1550" dirty="0"/>
          </a:p>
        </p:txBody>
      </p:sp>
      <p:sp>
        <p:nvSpPr>
          <p:cNvPr id="29" name="Text 24"/>
          <p:cNvSpPr/>
          <p:nvPr/>
        </p:nvSpPr>
        <p:spPr>
          <a:xfrm>
            <a:off x="8301871" y="4991100"/>
            <a:ext cx="5637848" cy="315635"/>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CFD0D8"/>
                </a:solidFill>
                <a:latin typeface="Roboto" pitchFamily="34" charset="0"/>
                <a:ea typeface="Roboto" pitchFamily="34" charset="-122"/>
                <a:cs typeface="Roboto" pitchFamily="34" charset="-120"/>
              </a:rPr>
              <a:t>MongoDB for NoSQL data storage</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137166" y="590907"/>
            <a:ext cx="12356068" cy="70490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620828" y="3760351"/>
            <a:ext cx="6875145" cy="708779"/>
          </a:xfrm>
          <a:prstGeom prst="rect">
            <a:avLst/>
          </a:prstGeom>
          <a:noFill/>
          <a:ln/>
        </p:spPr>
        <p:txBody>
          <a:bodyPr wrap="none" lIns="0" tIns="0" rIns="0" bIns="0" rtlCol="0" anchor="t"/>
          <a:lstStyle/>
          <a:p>
            <a:pPr algn="ct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PROVIDER'S PERSPECTIVE</a:t>
            </a:r>
            <a:endParaRPr lang="en-US" sz="4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02945" y="553403"/>
            <a:ext cx="5991344" cy="627578"/>
          </a:xfrm>
          <a:prstGeom prst="rect">
            <a:avLst/>
          </a:prstGeom>
          <a:noFill/>
          <a:ln/>
        </p:spPr>
        <p:txBody>
          <a:bodyPr wrap="none" lIns="0" tIns="0" rIns="0" bIns="0" rtlCol="0" anchor="t"/>
          <a:lstStyle/>
          <a:p>
            <a:pPr algn="l" indent="0" marL="0">
              <a:lnSpc>
                <a:spcPts val="4900"/>
              </a:lnSpc>
              <a:buNone/>
            </a:pPr>
            <a:r>
              <a:rPr lang="en-US" sz="3950" dirty="0">
                <a:solidFill>
                  <a:srgbClr val="FFFFFF"/>
                </a:solidFill>
                <a:latin typeface="Roboto Medium" pitchFamily="34" charset="0"/>
                <a:ea typeface="Roboto Medium" pitchFamily="34" charset="-122"/>
                <a:cs typeface="Roboto Medium" pitchFamily="34" charset="-120"/>
              </a:rPr>
              <a:t>Provider Registration Page</a:t>
            </a:r>
            <a:endParaRPr lang="en-US" sz="3950" dirty="0"/>
          </a:p>
        </p:txBody>
      </p:sp>
      <p:pic>
        <p:nvPicPr>
          <p:cNvPr id="3" name="Image 0" descr="preencoded.png">    </p:cNvPr>
          <p:cNvPicPr>
            <a:picLocks noChangeAspect="1"/>
          </p:cNvPicPr>
          <p:nvPr/>
        </p:nvPicPr>
        <p:blipFill>
          <a:blip r:embed="rId1"/>
          <a:stretch>
            <a:fillRect/>
          </a:stretch>
        </p:blipFill>
        <p:spPr>
          <a:xfrm>
            <a:off x="1540907" y="1582579"/>
            <a:ext cx="11548467" cy="609361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66167" y="601980"/>
            <a:ext cx="5472946" cy="684133"/>
          </a:xfrm>
          <a:prstGeom prst="rect">
            <a:avLst/>
          </a:prstGeom>
          <a:noFill/>
          <a:ln/>
        </p:spPr>
        <p:txBody>
          <a:bodyPr wrap="none" lIns="0" tIns="0" rIns="0" bIns="0" rtlCol="0" anchor="t"/>
          <a:lstStyle/>
          <a:p>
            <a:pPr algn="l" indent="0" marL="0">
              <a:lnSpc>
                <a:spcPts val="5350"/>
              </a:lnSpc>
              <a:buNone/>
            </a:pPr>
            <a:r>
              <a:rPr lang="en-US" sz="4300" dirty="0">
                <a:solidFill>
                  <a:srgbClr val="FFFFFF"/>
                </a:solidFill>
                <a:latin typeface="Roboto Medium" pitchFamily="34" charset="0"/>
                <a:ea typeface="Roboto Medium" pitchFamily="34" charset="-122"/>
                <a:cs typeface="Roboto Medium" pitchFamily="34" charset="-120"/>
              </a:rPr>
              <a:t>Provider Login Page</a:t>
            </a:r>
            <a:endParaRPr lang="en-US" sz="4300" dirty="0"/>
          </a:p>
        </p:txBody>
      </p:sp>
      <p:pic>
        <p:nvPicPr>
          <p:cNvPr id="3" name="Image 0" descr="preencoded.png">    </p:cNvPr>
          <p:cNvPicPr>
            <a:picLocks noChangeAspect="1"/>
          </p:cNvPicPr>
          <p:nvPr/>
        </p:nvPicPr>
        <p:blipFill>
          <a:blip r:embed="rId1"/>
          <a:stretch>
            <a:fillRect/>
          </a:stretch>
        </p:blipFill>
        <p:spPr>
          <a:xfrm>
            <a:off x="1021199" y="1723906"/>
            <a:ext cx="12588002" cy="59037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0094" y="589359"/>
            <a:ext cx="5358051" cy="669727"/>
          </a:xfrm>
          <a:prstGeom prst="rect">
            <a:avLst/>
          </a:prstGeom>
          <a:noFill/>
          <a:ln/>
        </p:spPr>
        <p:txBody>
          <a:bodyPr wrap="none" lIns="0" tIns="0" rIns="0" bIns="0" rtlCol="0" anchor="t"/>
          <a:lstStyle/>
          <a:p>
            <a:pPr algn="l" indent="0" marL="0">
              <a:lnSpc>
                <a:spcPts val="5250"/>
              </a:lnSpc>
              <a:buNone/>
            </a:pPr>
            <a:r>
              <a:rPr lang="en-US" sz="4200" dirty="0">
                <a:solidFill>
                  <a:srgbClr val="FFFFFF"/>
                </a:solidFill>
                <a:latin typeface="Roboto Medium" pitchFamily="34" charset="0"/>
                <a:ea typeface="Roboto Medium" pitchFamily="34" charset="-122"/>
                <a:cs typeface="Roboto Medium" pitchFamily="34" charset="-120"/>
              </a:rPr>
              <a:t>Provider Dashboard</a:t>
            </a:r>
            <a:endParaRPr lang="en-US" sz="4200" dirty="0"/>
          </a:p>
        </p:txBody>
      </p:sp>
      <p:pic>
        <p:nvPicPr>
          <p:cNvPr id="3" name="Image 0" descr="preencoded.png">    </p:cNvPr>
          <p:cNvPicPr>
            <a:picLocks noChangeAspect="1"/>
          </p:cNvPicPr>
          <p:nvPr/>
        </p:nvPicPr>
        <p:blipFill>
          <a:blip r:embed="rId1"/>
          <a:stretch>
            <a:fillRect/>
          </a:stretch>
        </p:blipFill>
        <p:spPr>
          <a:xfrm>
            <a:off x="1019413" y="1687711"/>
            <a:ext cx="12591574" cy="60813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2025-04-28T14:40:40Z</dcterms:created>
  <dcterms:modified xsi:type="dcterms:W3CDTF">2025-04-28T14:40:40Z</dcterms:modified>
</cp:coreProperties>
</file>